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85" r:id="rId3"/>
    <p:sldId id="286" r:id="rId4"/>
    <p:sldId id="275" r:id="rId5"/>
    <p:sldId id="284" r:id="rId6"/>
    <p:sldId id="288" r:id="rId7"/>
    <p:sldId id="289" r:id="rId8"/>
    <p:sldId id="290" r:id="rId9"/>
    <p:sldId id="291" r:id="rId10"/>
    <p:sldId id="292" r:id="rId11"/>
    <p:sldId id="293" r:id="rId12"/>
    <p:sldId id="282" r:id="rId13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5362" autoAdjust="0"/>
  </p:normalViewPr>
  <p:slideViewPr>
    <p:cSldViewPr snapToGrid="0">
      <p:cViewPr varScale="1">
        <p:scale>
          <a:sx n="41" d="100"/>
          <a:sy n="41" d="100"/>
        </p:scale>
        <p:origin x="828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652" y="-2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518A31B-020B-4730-A21B-4E16F8A0F465}" type="datetime1">
              <a:rPr lang="hu-HU" smtClean="0"/>
              <a:pPr rtl="0"/>
              <a:t>2018. 04. 17.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hu-HU" smtClean="0"/>
              <a:pPr rtl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0A97D0-2695-4CC5-AFDE-D1AF124BD7DA}" type="datetime1">
              <a:rPr lang="hu-HU" noProof="0" smtClean="0"/>
              <a:pPr rtl="0"/>
              <a:t>2018. 04. 17.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hu-HU" smtClean="0"/>
              <a:pPr rtl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hu-HU" smtClean="0"/>
              <a:pPr rtl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600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hu-HU" noProof="0" smtClean="0"/>
              <a:pPr rtl="0"/>
              <a:t>6</a:t>
            </a:fld>
            <a:endParaRPr lang="hu-HU" noProof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hu-HU" smtClean="0"/>
              <a:pPr rtl="0"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945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 smtClean="0"/>
              <a:t>Alcím mintájának szerkesztése</a:t>
            </a:r>
            <a:endParaRPr lang="hu-HU" noProof="0" dirty="0"/>
          </a:p>
        </p:txBody>
      </p:sp>
      <p:pic>
        <p:nvPicPr>
          <p:cNvPr id="8" name="Kép 7" descr="Fehér felhőpárnák a kék é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Kép 9" descr="Növénypalánta közelkép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Kép 10" descr="Hullámok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FBC129-3297-490E-85E9-09FFFBB64853}" type="datetime1">
              <a:rPr lang="hu-HU" noProof="0" smtClean="0"/>
              <a:pPr rtl="0"/>
              <a:t>2018. 04. 17.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4480E3-4A7D-406C-B9B6-265F1EC57032}" type="datetime1">
              <a:rPr lang="hu-HU" noProof="0" smtClean="0"/>
              <a:pPr rtl="0"/>
              <a:t>2018. 04. 17.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B165FA-A1BA-4E17-8B3B-60B3017D3273}" type="datetime1">
              <a:rPr lang="hu-HU" noProof="0" smtClean="0"/>
              <a:pPr rtl="0"/>
              <a:t>2018. 04. 17.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pic>
        <p:nvPicPr>
          <p:cNvPr id="11" name="Kép 10" descr="Zöld növények közelkép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Kép 8" descr="Hullámok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AC18CF-0006-448F-BEB2-B66505698739}" type="datetime1">
              <a:rPr lang="hu-HU" noProof="0" smtClean="0"/>
              <a:pPr rtl="0"/>
              <a:t>2018. 04. 17.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AB8D3C-AB1F-46EE-99F7-0BD6C4A3B842}" type="datetime1">
              <a:rPr lang="hu-HU" noProof="0" smtClean="0"/>
              <a:pPr rtl="0"/>
              <a:t>2018. 04. 17.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6A02CC-EB3F-46FF-90B2-E3BD70AFC743}" type="datetime1">
              <a:rPr lang="hu-HU" noProof="0" smtClean="0"/>
              <a:pPr rtl="0"/>
              <a:t>2018. 04. 17.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1182B0-5568-4C46-A935-07C0900DB08B}" type="datetime1">
              <a:rPr lang="hu-HU" noProof="0" smtClean="0"/>
              <a:pPr rtl="0"/>
              <a:t>2018. 04. 17.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089B39-B261-4376-A298-27AF7EC6C928}" type="datetime1">
              <a:rPr lang="hu-HU" noProof="0" smtClean="0"/>
              <a:pPr rtl="0"/>
              <a:t>2018. 04. 17.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Kép hely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0942C5-B0C9-4B82-8864-98AA4A27F206}" type="datetime1">
              <a:rPr lang="hu-HU" noProof="0" smtClean="0"/>
              <a:pPr rtl="0"/>
              <a:t>2018. 04. 17.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1" name="Téglalap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F8DD3DA-C9AD-49E7-9BF4-2A59343B1F35}" type="datetime1">
              <a:rPr lang="hu-HU" noProof="0" smtClean="0"/>
              <a:pPr rtl="0"/>
              <a:t>2018. 04. 17.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fenntarthatoepites.hu/geotermikus_energia_elony_hatrany/" TargetMode="External"/><Relationship Id="rId13" Type="http://schemas.openxmlformats.org/officeDocument/2006/relationships/hyperlink" Target="https://www.google.hu/search?biw=1440&amp;bih=767&amp;tbm=isch&amp;sa=1&amp;ei=7DZmWp2DGJDOwALTi6-IAQ&amp;q=tiszta+%C3%A9g&amp;oq=tiszta+%C3%A9g&amp;gs_l=psy-ab.3..0j0i24k1l5.55323.58344.0.58480.9.9.0.0.0.0.81.647.9.9.0....0...1c.1.64.psy-ab..0.9.643...0i67k1.0.r_rx3qyJ0K0#imgrc=bWDvNbfN-AvMkM" TargetMode="External"/><Relationship Id="rId3" Type="http://schemas.openxmlformats.org/officeDocument/2006/relationships/hyperlink" Target="http://elonyok.hu/2012/08/10/a-szelenergia/" TargetMode="External"/><Relationship Id="rId7" Type="http://schemas.openxmlformats.org/officeDocument/2006/relationships/hyperlink" Target="https://hu.wikipedia.org/wiki/Meg%C3%BAjul%C3%B3_energiaforr%C3%A1s#A_legfontosabb_meg%C3%BAjul%C3%B3_energiaforr%C3%A1sok" TargetMode="External"/><Relationship Id="rId12" Type="http://schemas.openxmlformats.org/officeDocument/2006/relationships/hyperlink" Target="https://www.google.hu/search?biw=1440&amp;bih=767&amp;tbm=isch&amp;sa=1&amp;ei=nDdmWpONIsLawQLO97yIDg&amp;q=jegesmedve&amp;oq=jegesmedve&amp;gs_l=psy-ab.3..0l10.16410.19783.0.20192.10.8.0.2.2.0.84.578.8.8.0....0...1c.1.64.psy-ab..0.10.597....0.2fx2Ch6Kbgs#imgdii=2byljHxWl8-WqM:&amp;imgrc=clb-eUUzgLZIq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3szek.ro/load/cikk/2125/a_biomassza_elonyei_bioenergia" TargetMode="External"/><Relationship Id="rId11" Type="http://schemas.openxmlformats.org/officeDocument/2006/relationships/hyperlink" Target="https://www.google.hu/search?biw=1440&amp;bih=767&amp;tbm=isch&amp;sa=1&amp;ei=jzdmWtDKE4r5wQKc7q3wDg&amp;q=k%C3%B6rnyezetszennyez%C3%A9s+hat%C3%A1sai&amp;oq=k%C3%B6rnyezetszennyez%C3%A9s+hat%C3%A1sai&amp;gs_l=psy-ab.3..0j0i24k1.9061.11801.0.12368.8.4.0.4.4.0.78.295.4.4.0....0...1c.1.64.psy-ab..0.8.329...0i67k1.0.YrFixR61-vE#imgrc=hELxneIz5oZwaM" TargetMode="External"/><Relationship Id="rId5" Type="http://schemas.openxmlformats.org/officeDocument/2006/relationships/hyperlink" Target="http://energiapedia.hu/vizenergia" TargetMode="External"/><Relationship Id="rId15" Type="http://schemas.openxmlformats.org/officeDocument/2006/relationships/hyperlink" Target="https://www.google.hu/search?q=geotermikus+energia&amp;source=lnms&amp;tbm=isch&amp;sa=X&amp;ved=0ahUKEwi6ueD5vOzYAhXKPFAKHXc0CxcQ_AUICigB&amp;biw=1440&amp;bih=767#imgrc=C4U0VnlH_5u4DM" TargetMode="External"/><Relationship Id="rId10" Type="http://schemas.openxmlformats.org/officeDocument/2006/relationships/hyperlink" Target="https://www.google.hu/search?q=napelemek&amp;source=lnms&amp;tbm=isch&amp;sa=X&amp;ved=0ahUKEwiD26XbrOzYAhVMKVAKHf2BBRQQ_AUICigB&amp;biw=1440&amp;bih=767#imgrc=3qOKHbQWpG9FxM" TargetMode="External"/><Relationship Id="rId4" Type="http://schemas.openxmlformats.org/officeDocument/2006/relationships/hyperlink" Target="http://www.alternativenergia.hu/a-napenergia-es-a-napelemek/74661" TargetMode="External"/><Relationship Id="rId9" Type="http://schemas.openxmlformats.org/officeDocument/2006/relationships/image" Target="../media/image29.png"/><Relationship Id="rId14" Type="http://schemas.openxmlformats.org/officeDocument/2006/relationships/hyperlink" Target="https://www.google.hu/search?biw=1440&amp;bih=767&amp;tbm=isch&amp;sa=1&amp;ei=30xmWqyOAouy0gXUvLrgBQ&amp;q=biomassza&amp;oq=biomassza&amp;gs_l=psy-ab.3..0l5j0i30k1j0i5i30k1j0i24k1l3.1330.1330.0.1779.1.1.0.0.0.0.87.87.1.1.0....0...1c..64.psy-ab..0.1.86....0.gO5egkXPvw4#imgrc=OjdHu94DA0ahy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84870" y="164993"/>
            <a:ext cx="9667072" cy="4875358"/>
          </a:xfrm>
        </p:spPr>
        <p:txBody>
          <a:bodyPr rtlCol="0">
            <a:normAutofit/>
          </a:bodyPr>
          <a:lstStyle/>
          <a:p>
            <a:r>
              <a:rPr lang="hu-HU" sz="3600" b="1" cap="all" dirty="0" smtClean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</a:rPr>
              <a:t>Környezetvédelem</a:t>
            </a:r>
            <a:endParaRPr lang="hu-HU" sz="36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74080" y="5140712"/>
            <a:ext cx="4846320" cy="767296"/>
          </a:xfrm>
        </p:spPr>
        <p:txBody>
          <a:bodyPr rtlCol="0">
            <a:normAutofit/>
          </a:bodyPr>
          <a:lstStyle/>
          <a:p>
            <a:r>
              <a:rPr lang="hu-HU" sz="2000" cap="all" dirty="0" smtClean="0"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</a:rPr>
              <a:t>Megújuló</a:t>
            </a:r>
          </a:p>
          <a:p>
            <a:r>
              <a:rPr lang="hu-HU" sz="2000" cap="all" dirty="0" smtClean="0"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</a:rPr>
              <a:t>energiaforrások</a:t>
            </a:r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768791" y="1561171"/>
            <a:ext cx="303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Simon Emese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Geotermikus energia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1488" y="1619009"/>
            <a:ext cx="5534112" cy="462068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geotermikus energia a Föld belső hőjéből származó energia.</a:t>
            </a:r>
          </a:p>
          <a:p>
            <a:r>
              <a:rPr lang="hu-HU" dirty="0" smtClean="0"/>
              <a:t>A geotermikus energia gyakorlatilag korlátlan és folytonos energianyereséget jelent. </a:t>
            </a:r>
          </a:p>
          <a:p>
            <a:r>
              <a:rPr lang="hu-HU" dirty="0" smtClean="0"/>
              <a:t>Termálvíz formájában nem kiapadhatatlan forrás.</a:t>
            </a:r>
          </a:p>
          <a:p>
            <a:r>
              <a:rPr lang="hu-HU" dirty="0" smtClean="0"/>
              <a:t>Magas hatásfokú.</a:t>
            </a:r>
          </a:p>
          <a:p>
            <a:r>
              <a:rPr lang="hu-HU" dirty="0" smtClean="0"/>
              <a:t>A hőszivattyú halk, kényelmes és könnyen szabályozható rendszer. </a:t>
            </a:r>
          </a:p>
          <a:p>
            <a:r>
              <a:rPr lang="hu-HU" dirty="0" smtClean="0"/>
              <a:t>Biztonságban tudhatja a családját, hiszen nincs káros anyag kibocsájtás, nincs szénmonoxid, füstgáz vagy por.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pPr rtl="0"/>
              <a:t>10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B165FA-A1BA-4E17-8B3B-60B3017D3273}" type="datetime1">
              <a:rPr lang="hu-HU" noProof="0" smtClean="0"/>
              <a:pPr rtl="0"/>
              <a:t>2018. 04. 17.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pic>
        <p:nvPicPr>
          <p:cNvPr id="7" name="Kép 6" descr="geote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4956" y="1039882"/>
            <a:ext cx="3882887" cy="2588591"/>
          </a:xfrm>
          <a:prstGeom prst="rect">
            <a:avLst/>
          </a:prstGeom>
        </p:spPr>
      </p:pic>
      <p:pic>
        <p:nvPicPr>
          <p:cNvPr id="9" name="Kép 8" descr="hoszivattyu-300x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4918" y="4015615"/>
            <a:ext cx="3946663" cy="2223287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0758" y="1592506"/>
            <a:ext cx="9371948" cy="4620682"/>
          </a:xfrm>
        </p:spPr>
        <p:txBody>
          <a:bodyPr/>
          <a:lstStyle/>
          <a:p>
            <a:r>
              <a:rPr lang="hu-HU" sz="3600" dirty="0" smtClean="0"/>
              <a:t>Fontos a megújuló energiák használata?Miért</a:t>
            </a:r>
            <a:r>
              <a:rPr lang="hu-HU" dirty="0" smtClean="0"/>
              <a:t>?</a:t>
            </a:r>
          </a:p>
          <a:p>
            <a:endParaRPr lang="hu-HU" dirty="0" smtClean="0"/>
          </a:p>
          <a:p>
            <a:r>
              <a:rPr lang="hu-HU" sz="3600" dirty="0" smtClean="0"/>
              <a:t>Fontos figyelni környezetünkre?</a:t>
            </a:r>
          </a:p>
          <a:p>
            <a:endParaRPr lang="hu-HU" sz="3600" dirty="0" smtClean="0"/>
          </a:p>
          <a:p>
            <a:r>
              <a:rPr lang="hu-HU" sz="3600" dirty="0" smtClean="0"/>
              <a:t>Mik a következményei az emberi figyelmetlenségnek?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pPr rtl="0"/>
              <a:t>11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B165FA-A1BA-4E17-8B3B-60B3017D3273}" type="datetime1">
              <a:rPr lang="hu-HU" noProof="0" smtClean="0"/>
              <a:pPr rtl="0"/>
              <a:t>2018. 04. 17.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 smtClean="0"/>
              <a:t>Élőláb beszúrása</a:t>
            </a:r>
            <a:endParaRPr lang="hu-HU" noProof="0" dirty="0"/>
          </a:p>
        </p:txBody>
      </p:sp>
      <p:sp>
        <p:nvSpPr>
          <p:cNvPr id="7" name="Téglalap 6"/>
          <p:cNvSpPr/>
          <p:nvPr/>
        </p:nvSpPr>
        <p:spPr>
          <a:xfrm>
            <a:off x="3928780" y="422917"/>
            <a:ext cx="3751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KÉRDÉSEK:</a:t>
            </a:r>
            <a:endParaRPr lang="hu-H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0087" y="1114705"/>
            <a:ext cx="4386470" cy="2357365"/>
          </a:xfrm>
        </p:spPr>
        <p:txBody>
          <a:bodyPr rtlCol="0">
            <a:normAutofit fontScale="92500" lnSpcReduction="20000"/>
          </a:bodyPr>
          <a:lstStyle/>
          <a:p>
            <a:r>
              <a:rPr lang="hu-HU" sz="1400" dirty="0" smtClean="0">
                <a:hlinkClick r:id="rId3"/>
              </a:rPr>
              <a:t>http://elonyok.hu/2012/08/10/a-szelenergia/</a:t>
            </a:r>
            <a:endParaRPr lang="hu-HU" sz="1400" dirty="0" smtClean="0"/>
          </a:p>
          <a:p>
            <a:r>
              <a:rPr lang="hu-HU" sz="1400" dirty="0" smtClean="0">
                <a:hlinkClick r:id="rId4"/>
              </a:rPr>
              <a:t>http://www.alternativenergia.hu/a-napenergia-es-a-napelemek/74661</a:t>
            </a:r>
            <a:endParaRPr lang="hu-HU" sz="1400" dirty="0" smtClean="0"/>
          </a:p>
          <a:p>
            <a:r>
              <a:rPr lang="hu-HU" sz="1400" dirty="0" smtClean="0">
                <a:hlinkClick r:id="rId5"/>
              </a:rPr>
              <a:t>http://energiapedia.hu/vizenergia</a:t>
            </a:r>
            <a:endParaRPr lang="hu-HU" sz="1400" dirty="0" smtClean="0"/>
          </a:p>
          <a:p>
            <a:r>
              <a:rPr lang="hu-HU" sz="1400" dirty="0" smtClean="0">
                <a:hlinkClick r:id="rId6"/>
              </a:rPr>
              <a:t>http://www.3szek.ro/</a:t>
            </a:r>
            <a:r>
              <a:rPr lang="hu-HU" sz="1400" dirty="0" err="1" smtClean="0">
                <a:hlinkClick r:id="rId6"/>
              </a:rPr>
              <a:t>load</a:t>
            </a:r>
            <a:r>
              <a:rPr lang="hu-HU" sz="1400" dirty="0" smtClean="0">
                <a:hlinkClick r:id="rId6"/>
              </a:rPr>
              <a:t>/cikk/2125/a_biomassza_</a:t>
            </a:r>
            <a:r>
              <a:rPr lang="hu-HU" sz="1400" dirty="0" err="1" smtClean="0">
                <a:hlinkClick r:id="rId6"/>
              </a:rPr>
              <a:t>elonyei</a:t>
            </a:r>
            <a:r>
              <a:rPr lang="hu-HU" sz="1400" dirty="0" smtClean="0">
                <a:hlinkClick r:id="rId6"/>
              </a:rPr>
              <a:t>_bioenergia</a:t>
            </a:r>
            <a:endParaRPr lang="hu-HU" sz="1400" dirty="0" smtClean="0"/>
          </a:p>
          <a:p>
            <a:r>
              <a:rPr lang="hu-HU" sz="1400" dirty="0" smtClean="0">
                <a:hlinkClick r:id="rId7"/>
              </a:rPr>
              <a:t>https://hu.wikipedia.org/wiki/Meg%C3%BAjul%C3%B3_energiaforr%C3%A1s#A_legfontosabb_meg%C3%BAjul%C3%B3_energiaforr%C3%A1sok</a:t>
            </a:r>
            <a:endParaRPr lang="hu-HU" sz="1400" dirty="0" smtClean="0"/>
          </a:p>
          <a:p>
            <a:r>
              <a:rPr lang="hu-HU" sz="1400" dirty="0" smtClean="0">
                <a:hlinkClick r:id="rId8"/>
              </a:rPr>
              <a:t>http://fenntarthatoepites.hu/geotermikus_energia_elony_hatrany/</a:t>
            </a:r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800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smtClean="0"/>
              <a:pPr rtl="0"/>
              <a:t>12</a:t>
            </a:fld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20F0F2-368D-4A7F-91A6-9A9817DA268D}" type="datetime1">
              <a:rPr lang="hu-HU" noProof="0" smtClean="0"/>
              <a:pPr rtl="0"/>
              <a:t>2018. 04. 17.</a:t>
            </a:fld>
            <a:endParaRPr lang="hu-HU" noProof="0" dirty="0"/>
          </a:p>
        </p:txBody>
      </p:sp>
      <p:sp>
        <p:nvSpPr>
          <p:cNvPr id="8" name="Téglalap 7"/>
          <p:cNvSpPr/>
          <p:nvPr/>
        </p:nvSpPr>
        <p:spPr>
          <a:xfrm>
            <a:off x="816958" y="0"/>
            <a:ext cx="3004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Források:</a:t>
            </a:r>
            <a:endParaRPr lang="hu-H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Kép 8" descr="nuov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91856" y="485152"/>
            <a:ext cx="1978787" cy="2771813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357809" y="3657124"/>
            <a:ext cx="702365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Képek:</a:t>
            </a:r>
          </a:p>
          <a:p>
            <a:pPr>
              <a:buFont typeface="Arial" pitchFamily="34" charset="0"/>
              <a:buChar char="•"/>
            </a:pPr>
            <a:r>
              <a:rPr lang="hu-HU" sz="1400" dirty="0" smtClean="0">
                <a:hlinkClick r:id="rId10"/>
              </a:rPr>
              <a:t>https://www.google.hu/search?q=napelemek&amp;source=lnms&amp;tbm=isch&amp;sa=X&amp;ved=0ahUKEwiD26XbrOzYAhVMKVAKHf2BBRQQ_AUICigB&amp;biw=1440&amp;bih=767#imgrc=3qOKHbQWpG9FxM</a:t>
            </a:r>
            <a:r>
              <a:rPr lang="hu-HU" sz="1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hu-HU" sz="1400" u="sng" dirty="0" smtClean="0">
                <a:hlinkClick r:id="rId11"/>
              </a:rPr>
              <a:t>https://www.google.hu/search?biw=1440&amp;bih=767&amp;tbm=isch&amp;sa=1&amp;ei=jzdmWtDKE4r5wQKc7q3wDg&amp;q=k%C3%B6rnyezetszennyez%C3%A9s+hat%C3%A1sai&amp;oq=k%C3%B6rnyezetszennyez%C3%A9s+hat%C3%A1sai&amp;gs_l=psy-ab.3..0j0i24k1.9061.11801.0.12368.8.4.0.4.4.0.78.295.4.4.0....0...1c.1.64.psy-ab..0.8.329...0i67k1.0.YrFixR61-vE#imgrc=hELxneIz5oZwaM</a:t>
            </a:r>
            <a:r>
              <a:rPr lang="hu-HU" sz="1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hu-HU" sz="1400" u="sng" dirty="0" smtClean="0">
                <a:hlinkClick r:id="rId12"/>
              </a:rPr>
              <a:t>https://www.google.hu/search?biw=1440&amp;bih=767&amp;tbm=isch&amp;sa=1&amp;ei=nDdmWpONIsLawQLO97yIDg&amp;q=jegesmedve&amp;oq=jegesmedve&amp;gs_l=psy-ab.3..0l10.16410.19783.0.20192.10.8.0.2.2.0.84.578.8.8.0....0...1c.1.64.psy-ab..0.10.597....0.2fx2Ch6Kbgs#imgdii=2byljHxWl8-WqM:&amp;imgrc=clb-eUUzgLZIqM</a:t>
            </a:r>
            <a:r>
              <a:rPr lang="hu-HU" sz="1400" dirty="0" smtClean="0"/>
              <a:t>:</a:t>
            </a:r>
          </a:p>
          <a:p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407965" y="834888"/>
            <a:ext cx="459850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Képek:</a:t>
            </a:r>
          </a:p>
          <a:p>
            <a:pPr>
              <a:buFont typeface="Arial" pitchFamily="34" charset="0"/>
              <a:buChar char="•"/>
            </a:pPr>
            <a:r>
              <a:rPr lang="hu-HU" sz="1400" u="sng" dirty="0" smtClean="0">
                <a:hlinkClick r:id="rId11"/>
              </a:rPr>
              <a:t>https://www.google.hu/search?biw=1440&amp;bih=767&amp;tbm=isch&amp;sa=1&amp;ei=jzdmWtDKE4r5wQKc7q3wDg&amp;q=k%C3%B6rnyezetszennyez%C3%A9s+hat%C3%A1sai&amp;oq=k%C3%B6rnyezetszennyez%C3%A9s+hat%C3%A1sai&amp;gs_l=psy-ab.3..0j0i24k1.9061.11801.0.12368.8.4.0.4.4.0.78.295.4.4.0....0...1c.1.64.psy-ab..0.8.329...0i67k1.0.YrFixR61-vE#imgrc=hELxneIz5oZwaM</a:t>
            </a:r>
            <a:r>
              <a:rPr lang="hu-HU" sz="1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hu-HU" sz="1400" u="sng" dirty="0" smtClean="0">
                <a:hlinkClick r:id="rId13"/>
              </a:rPr>
              <a:t>https://www.google.hu/search?biw=1440&amp;bih=767&amp;tbm=isch&amp;sa=1&amp;ei=7DZmWp2DGJDOwALTi6-IAQ&amp;q=tiszta+%C3%A9g&amp;oq=tiszta+%C3%A9g&amp;gs_l=psy-ab.3..0j0i24k1l5.55323.58344.0.58480.9.9.0.0.0.0.81.647.9.9.0....0...1c.1.64.psy-ab..0.9.643...0i67k1.0.r_rx3qyJ0K0#imgrc=bWDvNbfN-AvMkM</a:t>
            </a:r>
            <a:r>
              <a:rPr lang="hu-HU" sz="1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hu-HU" sz="1400" u="sng" dirty="0" smtClean="0">
                <a:hlinkClick r:id="rId14"/>
              </a:rPr>
              <a:t>https://www.google.hu/search?biw=1440&amp;bih=767&amp;tbm=isch&amp;sa=1&amp;ei=30xmWqyOAouy0gXUvLrgBQ&amp;q=biomassza&amp;oq=biomassza&amp;gs_l=psy-ab.3..0l5j0i30k1j0i5i30k1j0i24k1l3.1330.1330.0.1779.1.1.0.0.0.0.87.87.1.1.0....0...1c..64.psy-ab..0.1.86....0.gO5egkXPvw4#imgrc=OjdHu94DA0ahyM</a:t>
            </a:r>
            <a:r>
              <a:rPr lang="hu-HU" sz="1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hu-HU" sz="1400" u="sng" dirty="0" smtClean="0">
                <a:hlinkClick r:id="rId15"/>
              </a:rPr>
              <a:t>https://www.google.hu/search?q=geotermikus+energia&amp;source=lnms&amp;tbm=isch&amp;sa=X&amp;ved=0ahUKEwi6ueD5vOzYAhXKPFAKHXc0CxcQ_AUICigB&amp;biw=1440&amp;bih=767#imgrc=C4U0VnlH_5u4DM</a:t>
            </a:r>
            <a:r>
              <a:rPr lang="hu-HU" sz="1400" dirty="0" smtClean="0"/>
              <a:t>:</a:t>
            </a:r>
          </a:p>
          <a:p>
            <a:pPr>
              <a:buFont typeface="Arial" pitchFamily="34" charset="0"/>
              <a:buChar char="•"/>
            </a:pPr>
            <a:endParaRPr lang="hu-HU" sz="1400" dirty="0" smtClean="0"/>
          </a:p>
          <a:p>
            <a:pPr>
              <a:buFont typeface="Arial" pitchFamily="34" charset="0"/>
              <a:buChar char="•"/>
            </a:pPr>
            <a:endParaRPr lang="hu-HU" sz="1400" dirty="0" smtClean="0"/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119444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69030" y="0"/>
            <a:ext cx="7856638" cy="1183566"/>
          </a:xfrm>
        </p:spPr>
        <p:txBody>
          <a:bodyPr/>
          <a:lstStyle/>
          <a:p>
            <a:r>
              <a:rPr lang="hu-HU" dirty="0" smtClean="0"/>
              <a:t>Hogy miért fontos a környezetvédelem?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pPr rtl="0"/>
              <a:t>2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B165FA-A1BA-4E17-8B3B-60B3017D3273}" type="datetime1">
              <a:rPr lang="hu-HU" noProof="0" smtClean="0"/>
              <a:pPr rtl="0"/>
              <a:t>2018. 04. 17.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 smtClean="0"/>
              <a:t>Élőláb beszúrása</a:t>
            </a:r>
            <a:endParaRPr lang="hu-HU" noProof="0" dirty="0"/>
          </a:p>
        </p:txBody>
      </p:sp>
      <p:sp>
        <p:nvSpPr>
          <p:cNvPr id="7" name="Szövegdoboz 6"/>
          <p:cNvSpPr txBox="1"/>
          <p:nvPr/>
        </p:nvSpPr>
        <p:spPr>
          <a:xfrm>
            <a:off x="713680" y="1326996"/>
            <a:ext cx="805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Hogy elkerüljük ezeket:</a:t>
            </a:r>
            <a:endParaRPr lang="hu-HU" sz="2400" dirty="0"/>
          </a:p>
        </p:txBody>
      </p:sp>
      <p:pic>
        <p:nvPicPr>
          <p:cNvPr id="8" name="Kép 7" descr="forest-waterfall,-lake-in-the-forest,-green-water,-sunbeams-152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501" y="1840321"/>
            <a:ext cx="2215841" cy="1772673"/>
          </a:xfrm>
          <a:prstGeom prst="rect">
            <a:avLst/>
          </a:prstGeom>
        </p:spPr>
      </p:pic>
      <p:pic>
        <p:nvPicPr>
          <p:cNvPr id="9" name="Kép 8" descr="kínai-szennyezé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626" y="4583151"/>
            <a:ext cx="2697203" cy="1806498"/>
          </a:xfrm>
          <a:prstGeom prst="rect">
            <a:avLst/>
          </a:prstGeom>
        </p:spPr>
      </p:pic>
      <p:sp>
        <p:nvSpPr>
          <p:cNvPr id="10" name="Lefelé nyíl 9"/>
          <p:cNvSpPr/>
          <p:nvPr/>
        </p:nvSpPr>
        <p:spPr>
          <a:xfrm>
            <a:off x="1605776" y="3836020"/>
            <a:ext cx="635619" cy="579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 descr="agroinform_20120922121247_shutterstock_814663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7726" y="2029522"/>
            <a:ext cx="2773542" cy="1852726"/>
          </a:xfrm>
          <a:prstGeom prst="rect">
            <a:avLst/>
          </a:prstGeom>
        </p:spPr>
      </p:pic>
      <p:pic>
        <p:nvPicPr>
          <p:cNvPr id="12" name="Kép 11" descr="pollution-720x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08014" y="4807386"/>
            <a:ext cx="4141362" cy="1610530"/>
          </a:xfrm>
          <a:prstGeom prst="rect">
            <a:avLst/>
          </a:prstGeom>
        </p:spPr>
      </p:pic>
      <p:pic>
        <p:nvPicPr>
          <p:cNvPr id="13" name="Kép 12" descr="var-es-hold-4-2-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186" y="2007220"/>
            <a:ext cx="2484087" cy="1397299"/>
          </a:xfrm>
          <a:prstGeom prst="rect">
            <a:avLst/>
          </a:prstGeom>
        </p:spPr>
      </p:pic>
      <p:sp>
        <p:nvSpPr>
          <p:cNvPr id="14" name="Lefelé nyíl 13"/>
          <p:cNvSpPr/>
          <p:nvPr/>
        </p:nvSpPr>
        <p:spPr>
          <a:xfrm>
            <a:off x="5943276" y="3737113"/>
            <a:ext cx="1003610" cy="1059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Kép 14" descr="25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20940" y="2002962"/>
            <a:ext cx="3236523" cy="1944570"/>
          </a:xfrm>
          <a:prstGeom prst="rect">
            <a:avLst/>
          </a:prstGeom>
        </p:spPr>
      </p:pic>
      <p:pic>
        <p:nvPicPr>
          <p:cNvPr id="16" name="Kép 15" descr="jeg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95065" y="4686686"/>
            <a:ext cx="2787804" cy="1858537"/>
          </a:xfrm>
          <a:prstGeom prst="rect">
            <a:avLst/>
          </a:prstGeom>
        </p:spPr>
      </p:pic>
      <p:sp>
        <p:nvSpPr>
          <p:cNvPr id="17" name="Lefelé nyíl 16"/>
          <p:cNvSpPr/>
          <p:nvPr/>
        </p:nvSpPr>
        <p:spPr>
          <a:xfrm>
            <a:off x="9344722" y="4047893"/>
            <a:ext cx="724829" cy="591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64385E-6 L -0.17722 4.643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1" animBg="1"/>
      <p:bldP spid="14" grpId="0" animBg="1"/>
      <p:bldP spid="14" grpId="1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pPr rtl="0"/>
              <a:t>3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B165FA-A1BA-4E17-8B3B-60B3017D3273}" type="datetime1">
              <a:rPr lang="hu-HU" noProof="0" smtClean="0"/>
              <a:pPr rtl="0"/>
              <a:t>2018. 04. 17.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 smtClean="0"/>
              <a:t>Élőláb beszúrása</a:t>
            </a:r>
            <a:endParaRPr lang="hu-HU" noProof="0" dirty="0"/>
          </a:p>
        </p:txBody>
      </p:sp>
      <p:pic>
        <p:nvPicPr>
          <p:cNvPr id="7" name="Kép 6" descr="envirotop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3118" y="0"/>
            <a:ext cx="9371949" cy="970156"/>
          </a:xfrm>
        </p:spPr>
        <p:txBody>
          <a:bodyPr/>
          <a:lstStyle/>
          <a:p>
            <a:pPr algn="ctr"/>
            <a:r>
              <a:rPr lang="hu-HU" dirty="0" smtClean="0"/>
              <a:t>Bővebben kifejtve…</a:t>
            </a:r>
            <a:endParaRPr lang="hu-H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Megújuló energia hatása a környezetre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hu-HU" sz="2400" dirty="0" smtClean="0"/>
              <a:t>A megújuló energiaforrások használata mind környezeti, mind pedig gazdasági szempontból fontos.</a:t>
            </a:r>
          </a:p>
          <a:p>
            <a:r>
              <a:rPr lang="hu-HU" sz="2400" dirty="0" smtClean="0"/>
              <a:t>A fosszilis és a nukleáris energia előállítása nagyon szennyezi a környezetet. Az emberiség nagyon sokat tesz a Föld állapotának romlásához.</a:t>
            </a:r>
            <a:endParaRPr lang="hu-HU" sz="2400" b="1" dirty="0" smtClean="0"/>
          </a:p>
          <a:p>
            <a:r>
              <a:rPr lang="hu-HU" dirty="0" smtClean="0"/>
              <a:t>Az üvegház hatás, a klímaváltozás, a légszennyezettség. Ezek miatt alakult ki.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smtClean="0"/>
              <a:pPr rtl="0"/>
              <a:t>4</a:t>
            </a:fld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57697EF-9CB0-49D9-92CE-49B5E372FAA0}" type="datetime1">
              <a:rPr lang="hu-HU" noProof="0" smtClean="0"/>
              <a:pPr rtl="0"/>
              <a:t>2018. 04. 17.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Élőláb beszúrása</a:t>
            </a:r>
            <a:endParaRPr lang="hu-HU" dirty="0"/>
          </a:p>
        </p:txBody>
      </p:sp>
      <p:pic>
        <p:nvPicPr>
          <p:cNvPr id="7" name="Kép 6" descr="kep-index.5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767" y="4282068"/>
            <a:ext cx="2996892" cy="2247669"/>
          </a:xfrm>
          <a:prstGeom prst="rect">
            <a:avLst/>
          </a:prstGeom>
        </p:spPr>
      </p:pic>
      <p:pic>
        <p:nvPicPr>
          <p:cNvPr id="8" name="Kép 7" descr="polar_bear_by_carla_lombardo_ehrlich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2322" y="4246814"/>
            <a:ext cx="3496332" cy="2325203"/>
          </a:xfrm>
          <a:prstGeom prst="rect">
            <a:avLst/>
          </a:prstGeom>
        </p:spPr>
      </p:pic>
      <p:pic>
        <p:nvPicPr>
          <p:cNvPr id="9" name="Kép 8" descr="shutterstock_3853279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3151" y="4245879"/>
            <a:ext cx="3433103" cy="22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1177" y="1081669"/>
            <a:ext cx="9371949" cy="613316"/>
          </a:xfrm>
        </p:spPr>
        <p:txBody>
          <a:bodyPr>
            <a:normAutofit fontScale="90000"/>
          </a:bodyPr>
          <a:lstStyle/>
          <a:p>
            <a:r>
              <a:rPr lang="hu-HU" sz="3800" dirty="0" smtClean="0"/>
              <a:t>A megújuló energia előnyei gazdasági szempontból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1178" y="1354128"/>
            <a:ext cx="9371948" cy="4620682"/>
          </a:xfrm>
        </p:spPr>
        <p:txBody>
          <a:bodyPr/>
          <a:lstStyle/>
          <a:p>
            <a:r>
              <a:rPr lang="hu-HU" dirty="0" smtClean="0"/>
              <a:t>A kőolaj, a földgáz, a szén és egyéb kimerülő energiaforrások ára folyamatosan növekszik, éppen azért, mert a készletek végesek.</a:t>
            </a:r>
          </a:p>
          <a:p>
            <a:r>
              <a:rPr lang="hu-HU" dirty="0" smtClean="0"/>
              <a:t>A megújuló energiaforrások nem fogynak el, és mindenhol biztosítottak, ezek nem kerülnek pénzbe.</a:t>
            </a:r>
          </a:p>
          <a:p>
            <a:r>
              <a:rPr lang="hu-HU" dirty="0" smtClean="0"/>
              <a:t>A minimális fenntartási költségeket csak a karbantartás adja, nem maga az energiaforrás.</a:t>
            </a:r>
          </a:p>
          <a:p>
            <a:r>
              <a:rPr lang="hu-HU" dirty="0" smtClean="0"/>
              <a:t>Az emberek azért nem állnak át az energia megújuló források használatára, mert váltás komolyabb beruházással jár.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pPr rtl="0"/>
              <a:t>5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B165FA-A1BA-4E17-8B3B-60B3017D3273}" type="datetime1">
              <a:rPr lang="hu-HU" noProof="0" smtClean="0"/>
              <a:pPr rtl="0"/>
              <a:t>2018. 04. 17.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pic>
        <p:nvPicPr>
          <p:cNvPr id="7" name="Kép 6" descr="316917003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1599" y="4106997"/>
            <a:ext cx="2471971" cy="2387890"/>
          </a:xfrm>
          <a:prstGeom prst="rect">
            <a:avLst/>
          </a:prstGeom>
        </p:spPr>
      </p:pic>
      <p:pic>
        <p:nvPicPr>
          <p:cNvPr id="8" name="Kép 7" descr="svajc_pen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4636" y="4403144"/>
            <a:ext cx="2857500" cy="2143125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1243" y="660400"/>
            <a:ext cx="9371949" cy="1183566"/>
          </a:xfrm>
        </p:spPr>
        <p:txBody>
          <a:bodyPr/>
          <a:lstStyle/>
          <a:p>
            <a:r>
              <a:rPr lang="hu-HU" b="1" dirty="0" smtClean="0"/>
              <a:t>Szélenergia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1974" y="1475678"/>
            <a:ext cx="6473885" cy="5015805"/>
          </a:xfrm>
        </p:spPr>
        <p:txBody>
          <a:bodyPr>
            <a:normAutofit/>
          </a:bodyPr>
          <a:lstStyle/>
          <a:p>
            <a:r>
              <a:rPr lang="hu-HU" dirty="0" smtClean="0"/>
              <a:t>A szélenergia felhasználása az egyik leggyorsabban fejlődő megújuló energiaforrás-kinyerés.</a:t>
            </a:r>
          </a:p>
          <a:p>
            <a:r>
              <a:rPr lang="hu-HU" dirty="0" smtClean="0"/>
              <a:t>Szélenergia jó része nagy magasságokban található.</a:t>
            </a:r>
          </a:p>
          <a:p>
            <a:r>
              <a:rPr lang="hu-HU" dirty="0" smtClean="0"/>
              <a:t>A szélenergia tejesen környezetbarát, mert nincs szükség fosszilis energiahordozók égetésére ahhoz, hogy elektromosságot generáljon a szél erejéből.</a:t>
            </a:r>
          </a:p>
          <a:p>
            <a:r>
              <a:rPr lang="hu-HU" dirty="0" smtClean="0"/>
              <a:t>Az új technológiáknak köszönhetően a szél erejét hatékonyabban át tudjuk alakítani elektromos energiává.</a:t>
            </a:r>
          </a:p>
          <a:p>
            <a:r>
              <a:rPr lang="hu-HU" dirty="0" smtClean="0"/>
              <a:t> A szél ingyen van.</a:t>
            </a:r>
          </a:p>
          <a:p>
            <a:r>
              <a:rPr lang="hu-HU" dirty="0" smtClean="0"/>
              <a:t> A szélturbinák kiváló lehetőséget nyújtanak távolabbi helyek energiaellátására, például hegyvidéki vagy periférián élő közösségek számára..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pPr rtl="0"/>
              <a:t>6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B165FA-A1BA-4E17-8B3B-60B3017D3273}" type="datetime1">
              <a:rPr lang="hu-HU" noProof="0" smtClean="0"/>
              <a:pPr rtl="0"/>
              <a:t>2018. 04. 17.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 smtClean="0"/>
              <a:t>Élőláb beszúrása</a:t>
            </a:r>
            <a:endParaRPr lang="hu-HU" noProof="0" dirty="0"/>
          </a:p>
        </p:txBody>
      </p:sp>
      <p:pic>
        <p:nvPicPr>
          <p:cNvPr id="7" name="Kép 6" descr="13134822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1666" y="3889836"/>
            <a:ext cx="3434576" cy="2575932"/>
          </a:xfrm>
          <a:prstGeom prst="rect">
            <a:avLst/>
          </a:prstGeom>
        </p:spPr>
      </p:pic>
      <p:pic>
        <p:nvPicPr>
          <p:cNvPr id="8" name="Kép 7" descr="szelerumuvek1-640x3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1204" y="1432095"/>
            <a:ext cx="3995776" cy="2060322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1082140" y="0"/>
            <a:ext cx="10504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Legfontosabb megújuló energiaforrások</a:t>
            </a:r>
            <a:endParaRPr lang="hu-H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Napenergia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10027" y="1566001"/>
            <a:ext cx="6674607" cy="4620682"/>
          </a:xfrm>
        </p:spPr>
        <p:txBody>
          <a:bodyPr/>
          <a:lstStyle/>
          <a:p>
            <a:r>
              <a:rPr lang="hu-HU" dirty="0" smtClean="0"/>
              <a:t>A napenergia a Földet érő napsugárzásból kinyerhető energia.</a:t>
            </a:r>
          </a:p>
          <a:p>
            <a:r>
              <a:rPr lang="hu-HU" dirty="0" smtClean="0"/>
              <a:t>A napenergia használata történhet aktív módon naperőműben, napelemmel vagy napkollektorral, illetve passzív módon, mint például az épületek tájolása segítségével elért </a:t>
            </a:r>
            <a:r>
              <a:rPr lang="hu-HU" dirty="0" err="1" smtClean="0"/>
              <a:t>hőmegtakarítás</a:t>
            </a:r>
            <a:r>
              <a:rPr lang="hu-HU" dirty="0" smtClean="0"/>
              <a:t>. </a:t>
            </a:r>
          </a:p>
          <a:p>
            <a:r>
              <a:rPr lang="hu-HU" dirty="0" smtClean="0"/>
              <a:t> Szinte mindenhová telepíthetők, hiszen a napenergia mindenhol jelen van.</a:t>
            </a:r>
          </a:p>
          <a:p>
            <a:r>
              <a:rPr lang="hu-HU" dirty="0" smtClean="0"/>
              <a:t> Környezetbarát: nem szabadulnak fel </a:t>
            </a:r>
            <a:r>
              <a:rPr lang="hu-HU" dirty="0" err="1" smtClean="0"/>
              <a:t>károsanyagok</a:t>
            </a:r>
            <a:r>
              <a:rPr lang="hu-HU" dirty="0" smtClean="0"/>
              <a:t> az energiaátalakítás </a:t>
            </a:r>
            <a:r>
              <a:rPr lang="hu-HU" dirty="0" err="1" smtClean="0"/>
              <a:t>sorá</a:t>
            </a:r>
            <a:endParaRPr lang="hu-HU" dirty="0" smtClean="0"/>
          </a:p>
          <a:p>
            <a:r>
              <a:rPr lang="hu-HU" dirty="0" smtClean="0"/>
              <a:t>Ha mindenki napelemet használna, akkor jelentősen tudnánk orvosolni a jelenlegi környezetszennyezés súlyos mértékét.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pPr rtl="0"/>
              <a:t>7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B165FA-A1BA-4E17-8B3B-60B3017D3273}" type="datetime1">
              <a:rPr lang="hu-HU" noProof="0" smtClean="0"/>
              <a:pPr rtl="0"/>
              <a:t>2018. 04. 17.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 smtClean="0"/>
              <a:t>Élőláb beszúrása</a:t>
            </a:r>
            <a:endParaRPr lang="hu-HU" noProof="0" dirty="0"/>
          </a:p>
        </p:txBody>
      </p:sp>
      <p:pic>
        <p:nvPicPr>
          <p:cNvPr id="7" name="Kép 6" descr="15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3747" y="1432523"/>
            <a:ext cx="3665034" cy="2483060"/>
          </a:xfrm>
          <a:prstGeom prst="rect">
            <a:avLst/>
          </a:prstGeom>
        </p:spPr>
      </p:pic>
      <p:pic>
        <p:nvPicPr>
          <p:cNvPr id="8" name="Kép 7" descr="napelem_mukode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8025" y="4045104"/>
            <a:ext cx="3508453" cy="2437452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Vízenergia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10027" y="1566001"/>
            <a:ext cx="5871719" cy="462068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Itt vízturbina, vagy vízkerék segítségével generátort, malmot hajtanak meg és így elektromos áramot fejlesztenek, vagy mechanikai munkát végeznek.</a:t>
            </a:r>
          </a:p>
          <a:p>
            <a:r>
              <a:rPr lang="hu-HU" dirty="0" smtClean="0"/>
              <a:t>A vízenergia megújuló energia, nem szennyezi a környezetet és nem termel sem szén-dioxidot, sem más üvegházhatást kiváltó gázt.</a:t>
            </a:r>
          </a:p>
          <a:p>
            <a:r>
              <a:rPr lang="hu-HU" dirty="0" smtClean="0"/>
              <a:t>alacsony fenntartási költségek</a:t>
            </a:r>
          </a:p>
          <a:p>
            <a:r>
              <a:rPr lang="hu-HU" dirty="0" smtClean="0"/>
              <a:t> amennyiben nagy mennyiségben elérhető, akkor akár egy ország áramellátását is biztosíthatja</a:t>
            </a:r>
          </a:p>
          <a:p>
            <a:r>
              <a:rPr lang="hu-HU" dirty="0" smtClean="0"/>
              <a:t>a vízerőmű azonnal maximális teljesítményre állítható, a tározóban a víz tárolható, a vízturbinák pedig gyorsan beindíthatók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pPr rtl="0"/>
              <a:t>8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B165FA-A1BA-4E17-8B3B-60B3017D3273}" type="datetime1">
              <a:rPr lang="hu-HU" noProof="0" smtClean="0"/>
              <a:pPr rtl="0"/>
              <a:t>2018. 04. 17.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 smtClean="0"/>
              <a:t>Élőláb beszúrása</a:t>
            </a:r>
            <a:endParaRPr lang="hu-HU" noProof="0" dirty="0"/>
          </a:p>
        </p:txBody>
      </p:sp>
      <p:pic>
        <p:nvPicPr>
          <p:cNvPr id="7" name="Kép 6" descr="2010-0017_10_viz_es_szelenerg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5654" y="3832578"/>
            <a:ext cx="3229323" cy="2495091"/>
          </a:xfrm>
          <a:prstGeom prst="rect">
            <a:avLst/>
          </a:prstGeom>
        </p:spPr>
      </p:pic>
      <p:pic>
        <p:nvPicPr>
          <p:cNvPr id="8" name="Kép 7" descr="vizenergia_cikk_vitaminsziget_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7288" y="1101629"/>
            <a:ext cx="3245082" cy="2433812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8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8" presetClass="entr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Biomassza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8236" y="1698522"/>
            <a:ext cx="6315990" cy="4620682"/>
          </a:xfrm>
        </p:spPr>
        <p:txBody>
          <a:bodyPr/>
          <a:lstStyle/>
          <a:p>
            <a:r>
              <a:rPr lang="hu-HU" dirty="0" smtClean="0"/>
              <a:t>A biomassza kifejezés alatt tágabb értelemben a Földön lévő összes élő tömeget értjük.</a:t>
            </a:r>
          </a:p>
          <a:p>
            <a:r>
              <a:rPr lang="hu-HU" dirty="0" smtClean="0"/>
              <a:t>Hasznosítható növények, termés, melléktermékek, növényi és állati hulladékok.</a:t>
            </a:r>
          </a:p>
          <a:p>
            <a:r>
              <a:rPr lang="hu-HU" dirty="0" smtClean="0"/>
              <a:t>A biomassza segítségével fosszilis tüzelőanyagok válthatóak ki és ideális esetben az elégetett növényi anyag 1 éven belül újratermelődik, megteremtve ezzel a fenntartható fejlődés és energiagazdálkodás lehetőségét.</a:t>
            </a:r>
          </a:p>
          <a:p>
            <a:r>
              <a:rPr lang="hu-HU" dirty="0" smtClean="0"/>
              <a:t>Városon, falun keletkezett hulladékok felhasználása környezetkímélő módszer.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pPr rtl="0"/>
              <a:t>9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B165FA-A1BA-4E17-8B3B-60B3017D3273}" type="datetime1">
              <a:rPr lang="hu-HU" noProof="0" smtClean="0"/>
              <a:pPr rtl="0"/>
              <a:t>2018. 04. 17.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 smtClean="0"/>
              <a:t>Élőláb beszúrása</a:t>
            </a:r>
            <a:endParaRPr lang="hu-HU" noProof="0" dirty="0"/>
          </a:p>
        </p:txBody>
      </p:sp>
      <p:pic>
        <p:nvPicPr>
          <p:cNvPr id="7" name="Kép 6" descr="biomass_p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8746" y="3677478"/>
            <a:ext cx="3641863" cy="2731397"/>
          </a:xfrm>
          <a:prstGeom prst="rect">
            <a:avLst/>
          </a:prstGeom>
        </p:spPr>
      </p:pic>
      <p:pic>
        <p:nvPicPr>
          <p:cNvPr id="8" name="Kép 7" descr="biomass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749" y="983521"/>
            <a:ext cx="3893156" cy="2542469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00"/>
                            </p:stCondLst>
                            <p:childTnLst>
                              <p:par>
                                <p:cTn id="33" presetID="54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f0309888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758_TF03098889.potx" id="{5CC6B5B3-DACA-47E7-B6B8-5C5DFB3F9642}" vid="{1C70118D-302F-42AB-9A64-59D1B02380B8}"/>
    </a:ext>
  </a:extLst>
</a:theme>
</file>

<file path=ppt/theme/theme2.xml><?xml version="1.0" encoding="utf-8"?>
<a:theme xmlns:a="http://schemas.openxmlformats.org/drawingml/2006/main" name="Office-téma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tf03098889</Template>
  <TotalTime>167</TotalTime>
  <Words>643</Words>
  <Application>Microsoft Office PowerPoint</Application>
  <PresentationFormat>Szélesvásznú</PresentationFormat>
  <Paragraphs>112</Paragraphs>
  <Slides>12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Arial</vt:lpstr>
      <vt:lpstr>Corbel</vt:lpstr>
      <vt:lpstr>tf03098889</vt:lpstr>
      <vt:lpstr>Környezetvédelem</vt:lpstr>
      <vt:lpstr>Hogy miért fontos a környezetvédelem?</vt:lpstr>
      <vt:lpstr>Bővebben kifejtve…</vt:lpstr>
      <vt:lpstr>Megújuló energia hatása a környezetre</vt:lpstr>
      <vt:lpstr>A megújuló energia előnyei gazdasági szempontból </vt:lpstr>
      <vt:lpstr>Szélenergia </vt:lpstr>
      <vt:lpstr>Napenergia </vt:lpstr>
      <vt:lpstr>Vízenergia </vt:lpstr>
      <vt:lpstr>Biomassza </vt:lpstr>
      <vt:lpstr>Geotermikus energia 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Környezetvédelem</dc:title>
  <dc:creator>Mesi</dc:creator>
  <cp:lastModifiedBy>user</cp:lastModifiedBy>
  <cp:revision>18</cp:revision>
  <dcterms:created xsi:type="dcterms:W3CDTF">2018-01-22T18:29:55Z</dcterms:created>
  <dcterms:modified xsi:type="dcterms:W3CDTF">2018-04-17T19:15:02Z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